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65" r:id="rId5"/>
    <p:sldId id="263" r:id="rId6"/>
    <p:sldId id="258" r:id="rId7"/>
    <p:sldId id="270" r:id="rId8"/>
    <p:sldId id="271" r:id="rId9"/>
    <p:sldId id="261" r:id="rId10"/>
    <p:sldId id="262" r:id="rId11"/>
    <p:sldId id="260" r:id="rId12"/>
    <p:sldId id="269" r:id="rId13"/>
    <p:sldId id="268" r:id="rId14"/>
    <p:sldId id="267" r:id="rId15"/>
    <p:sldId id="266" r:id="rId16"/>
    <p:sldId id="25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9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Лист1!$B$6:$F$6</c:f>
              <c:strCache>
                <c:ptCount val="5"/>
                <c:pt idx="0">
                  <c:v>всего </c:v>
                </c:pt>
                <c:pt idx="1">
                  <c:v>I класс опасности </c:v>
                </c:pt>
                <c:pt idx="2">
                  <c:v>II класс опасности </c:v>
                </c:pt>
                <c:pt idx="3">
                  <c:v>III класс опасности </c:v>
                </c:pt>
                <c:pt idx="4">
                  <c:v>IV класс опасности </c:v>
                </c:pt>
              </c:strCache>
            </c:strRef>
          </c:cat>
          <c:val>
            <c:numRef>
              <c:f>Лист1!$B$7:$F$7</c:f>
              <c:numCache>
                <c:formatCode>General</c:formatCode>
                <c:ptCount val="5"/>
                <c:pt idx="0" formatCode="0">
                  <c:v>1510</c:v>
                </c:pt>
                <c:pt idx="1">
                  <c:v>9</c:v>
                </c:pt>
                <c:pt idx="2" formatCode="0">
                  <c:v>88</c:v>
                </c:pt>
                <c:pt idx="3" formatCode="0">
                  <c:v>415</c:v>
                </c:pt>
                <c:pt idx="4" formatCode="0">
                  <c:v>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928768"/>
        <c:axId val="235672704"/>
      </c:barChart>
      <c:catAx>
        <c:axId val="214928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35672704"/>
        <c:crosses val="autoZero"/>
        <c:auto val="1"/>
        <c:lblAlgn val="ctr"/>
        <c:lblOffset val="100"/>
        <c:noMultiLvlLbl val="0"/>
      </c:catAx>
      <c:valAx>
        <c:axId val="23567270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effectLst/>
              </a:defRPr>
            </a:pPr>
            <a:endParaRPr lang="ru-RU"/>
          </a:p>
        </c:txPr>
        <c:crossAx val="214928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Лист3!$B$23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Лист3!$A$24:$A$32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Лист3!$B$24:$B$32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Лист3!$C$23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Лист3!$A$24:$A$32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Лист3!$C$24:$C$32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137216"/>
        <c:axId val="160138752"/>
      </c:barChart>
      <c:catAx>
        <c:axId val="16013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160138752"/>
        <c:crosses val="autoZero"/>
        <c:auto val="1"/>
        <c:lblAlgn val="ctr"/>
        <c:lblOffset val="100"/>
        <c:noMultiLvlLbl val="0"/>
      </c:catAx>
      <c:valAx>
        <c:axId val="16013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137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Лист3!$B$23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spPr>
              <a:ln>
                <a:solidFill>
                  <a:schemeClr val="bg1">
                    <a:alpha val="66000"/>
                  </a:scheme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Лист3!$A$24:$A$31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Лист3!$B$24:$B$31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3</c:v>
                </c:pt>
                <c:pt idx="3">
                  <c:v>890</c:v>
                </c:pt>
                <c:pt idx="4">
                  <c:v>800</c:v>
                </c:pt>
                <c:pt idx="5">
                  <c:v>90</c:v>
                </c:pt>
              </c:numCache>
            </c:numRef>
          </c:val>
        </c:ser>
        <c:ser>
          <c:idx val="1"/>
          <c:order val="1"/>
          <c:tx>
            <c:strRef>
              <c:f>Лист3!$C$23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dLbl>
              <c:idx val="0"/>
              <c:spPr>
                <a:ln>
                  <a:solidFill>
                    <a:schemeClr val="bg1">
                      <a:alpha val="67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137996721643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867384111022005E-3"/>
                  <c:y val="-1.4456499368922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668460277555011E-3"/>
                  <c:y val="8.6738996213535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Лист3!$A$24:$A$31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Лист3!$C$24:$C$31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830</c:v>
                </c:pt>
                <c:pt idx="4">
                  <c:v>800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885760"/>
        <c:axId val="96924416"/>
        <c:axId val="0"/>
      </c:bar3DChart>
      <c:catAx>
        <c:axId val="9688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6924416"/>
        <c:crosses val="autoZero"/>
        <c:auto val="1"/>
        <c:lblAlgn val="ctr"/>
        <c:lblOffset val="100"/>
        <c:noMultiLvlLbl val="0"/>
      </c:catAx>
      <c:valAx>
        <c:axId val="969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885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НХ!$A$6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НХ!$B$5:$C$5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НХ!$B$6:$C$6</c:f>
              <c:numCache>
                <c:formatCode>General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НХ!$A$7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НХ!$B$5:$C$5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НХ!$B$7:$C$7</c:f>
              <c:numCache>
                <c:formatCode>General</c:formatCode>
                <c:ptCount val="2"/>
                <c:pt idx="0">
                  <c:v>150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361536"/>
        <c:axId val="101380096"/>
      </c:barChart>
      <c:catAx>
        <c:axId val="101361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101380096"/>
        <c:crosses val="autoZero"/>
        <c:auto val="1"/>
        <c:lblAlgn val="ctr"/>
        <c:lblOffset val="100"/>
        <c:noMultiLvlLbl val="0"/>
      </c:catAx>
      <c:valAx>
        <c:axId val="10138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36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04881997238405"/>
          <c:y val="0.69463160172345673"/>
          <c:w val="0.23287293475328139"/>
          <c:h val="0.23798284069314568"/>
        </c:manualLayout>
      </c:layout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Лист6!$A$5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Лист6!$B$5:$C$5</c:f>
              <c:numCache>
                <c:formatCode>General</c:formatCode>
                <c:ptCount val="2"/>
                <c:pt idx="0">
                  <c:v>15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Лист6!$A$6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Лист6!$B$6:$C$6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732032"/>
        <c:axId val="142173312"/>
      </c:barChart>
      <c:catAx>
        <c:axId val="136732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u="sng"/>
            </a:pPr>
            <a:endParaRPr lang="ru-RU"/>
          </a:p>
        </c:txPr>
        <c:crossAx val="142173312"/>
        <c:crosses val="autoZero"/>
        <c:auto val="1"/>
        <c:lblAlgn val="ctr"/>
        <c:lblOffset val="100"/>
        <c:noMultiLvlLbl val="0"/>
      </c:catAx>
      <c:valAx>
        <c:axId val="14217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320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Х!$A$5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Х!$B$5:$C$5</c:f>
              <c:numCache>
                <c:formatCode>General</c:formatCode>
                <c:ptCount val="2"/>
                <c:pt idx="0">
                  <c:v>32</c:v>
                </c:pt>
                <c:pt idx="1">
                  <c:v>18</c:v>
                </c:pt>
              </c:numCache>
            </c:numRef>
          </c:val>
        </c:ser>
        <c:ser>
          <c:idx val="1"/>
          <c:order val="1"/>
          <c:tx>
            <c:strRef>
              <c:f>Х!$A$6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Х!$B$6:$C$6</c:f>
              <c:numCache>
                <c:formatCode>General</c:formatCode>
                <c:ptCount val="2"/>
                <c:pt idx="0">
                  <c:v>74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707968"/>
        <c:axId val="234808064"/>
      </c:barChart>
      <c:catAx>
        <c:axId val="23470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u="sng"/>
            </a:pPr>
            <a:endParaRPr lang="ru-RU"/>
          </a:p>
        </c:txPr>
        <c:crossAx val="234808064"/>
        <c:crosses val="autoZero"/>
        <c:auto val="1"/>
        <c:lblAlgn val="ctr"/>
        <c:lblOffset val="100"/>
        <c:noMultiLvlLbl val="0"/>
      </c:catAx>
      <c:valAx>
        <c:axId val="23480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4707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Х!$B$4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Х!$A$5:$A$12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Х!$B$5:$B$12</c:f>
              <c:numCache>
                <c:formatCode>General</c:formatCode>
                <c:ptCount val="6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300</c:v>
                </c:pt>
                <c:pt idx="4">
                  <c:v>0</c:v>
                </c:pt>
                <c:pt idx="5">
                  <c:v>300</c:v>
                </c:pt>
              </c:numCache>
            </c:numRef>
          </c:val>
        </c:ser>
        <c:ser>
          <c:idx val="1"/>
          <c:order val="1"/>
          <c:tx>
            <c:strRef>
              <c:f>Х!$C$4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Х!$A$5:$A$12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Х!$C$5:$C$12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20</c:v>
                </c:pt>
                <c:pt idx="4">
                  <c:v>0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613504"/>
        <c:axId val="206697216"/>
      </c:barChart>
      <c:catAx>
        <c:axId val="20661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6697216"/>
        <c:crosses val="autoZero"/>
        <c:auto val="1"/>
        <c:lblAlgn val="ctr"/>
        <c:lblOffset val="100"/>
        <c:noMultiLvlLbl val="0"/>
      </c:catAx>
      <c:valAx>
        <c:axId val="20669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6135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9930355996929E-2"/>
          <c:y val="3.1081643485820799E-2"/>
          <c:w val="0.57859491565613774"/>
          <c:h val="0.8987859373649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ВМ!$A$5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ВМ!$B$4:$C$4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ВМ!$B$5:$C$5</c:f>
              <c:numCache>
                <c:formatCode>General</c:formatCode>
                <c:ptCount val="2"/>
                <c:pt idx="0">
                  <c:v>94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ВМ!$A$6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ВМ!$B$4:$C$4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ВМ!$B$6:$C$6</c:f>
              <c:numCache>
                <c:formatCode>General</c:formatCode>
                <c:ptCount val="2"/>
                <c:pt idx="0">
                  <c:v>71</c:v>
                </c:pt>
                <c:pt idx="1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67808"/>
        <c:axId val="149263488"/>
      </c:barChart>
      <c:catAx>
        <c:axId val="128967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u="sng"/>
            </a:pPr>
            <a:endParaRPr lang="ru-RU"/>
          </a:p>
        </c:txPr>
        <c:crossAx val="149263488"/>
        <c:crosses val="autoZero"/>
        <c:auto val="1"/>
        <c:lblAlgn val="ctr"/>
        <c:lblOffset val="100"/>
        <c:noMultiLvlLbl val="0"/>
      </c:catAx>
      <c:valAx>
        <c:axId val="14926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967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ВМ!$B$27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ВМ!$A$28:$A$35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ВМ!$B$28:$B$35</c:f>
              <c:numCache>
                <c:formatCode>General</c:formatCode>
                <c:ptCount val="6"/>
                <c:pt idx="0">
                  <c:v>22</c:v>
                </c:pt>
                <c:pt idx="1">
                  <c:v>6</c:v>
                </c:pt>
                <c:pt idx="2">
                  <c:v>16</c:v>
                </c:pt>
                <c:pt idx="3">
                  <c:v>2324</c:v>
                </c:pt>
                <c:pt idx="4">
                  <c:v>1700</c:v>
                </c:pt>
                <c:pt idx="5">
                  <c:v>624</c:v>
                </c:pt>
              </c:numCache>
            </c:numRef>
          </c:val>
        </c:ser>
        <c:ser>
          <c:idx val="1"/>
          <c:order val="1"/>
          <c:tx>
            <c:strRef>
              <c:f>ВМ!$C$27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ВМ!$A$28:$A$35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ВМ!$C$28:$C$35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30</c:v>
                </c:pt>
                <c:pt idx="4">
                  <c:v>0</c:v>
                </c:pt>
                <c:pt idx="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94272"/>
        <c:axId val="208295808"/>
      </c:barChart>
      <c:catAx>
        <c:axId val="20829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295808"/>
        <c:crosses val="autoZero"/>
        <c:auto val="1"/>
        <c:lblAlgn val="ctr"/>
        <c:lblOffset val="100"/>
        <c:noMultiLvlLbl val="0"/>
      </c:catAx>
      <c:valAx>
        <c:axId val="208295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294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К!$A$5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К!$B$5:$C$5</c:f>
              <c:numCache>
                <c:formatCode>General</c:formatCode>
                <c:ptCount val="2"/>
                <c:pt idx="0">
                  <c:v>51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К!$A$6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К!$B$4:$C$4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К!$B$6:$C$6</c:f>
              <c:numCache>
                <c:formatCode>General</c:formatCode>
                <c:ptCount val="2"/>
                <c:pt idx="0">
                  <c:v>745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335808"/>
        <c:axId val="167339904"/>
      </c:barChart>
      <c:catAx>
        <c:axId val="16733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u="sng"/>
            </a:pPr>
            <a:endParaRPr lang="ru-RU"/>
          </a:p>
        </c:txPr>
        <c:crossAx val="167339904"/>
        <c:crosses val="autoZero"/>
        <c:auto val="1"/>
        <c:lblAlgn val="ctr"/>
        <c:lblOffset val="100"/>
        <c:noMultiLvlLbl val="0"/>
      </c:catAx>
      <c:valAx>
        <c:axId val="16733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335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К!$B$16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К!$A$17:$A$24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К!$B$17:$B$24</c:f>
              <c:numCache>
                <c:formatCode>General</c:formatCode>
                <c:ptCount val="6"/>
                <c:pt idx="0">
                  <c:v>25</c:v>
                </c:pt>
                <c:pt idx="1">
                  <c:v>4</c:v>
                </c:pt>
                <c:pt idx="2">
                  <c:v>21</c:v>
                </c:pt>
                <c:pt idx="3">
                  <c:v>1220</c:v>
                </c:pt>
                <c:pt idx="4">
                  <c:v>800</c:v>
                </c:pt>
                <c:pt idx="5">
                  <c:v>420</c:v>
                </c:pt>
              </c:numCache>
            </c:numRef>
          </c:val>
        </c:ser>
        <c:ser>
          <c:idx val="1"/>
          <c:order val="1"/>
          <c:tx>
            <c:strRef>
              <c:f>К!$C$16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К!$A$17:$A$24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К!$C$17:$C$24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200</c:v>
                </c:pt>
                <c:pt idx="4">
                  <c:v>200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570112"/>
        <c:axId val="238896640"/>
      </c:barChart>
      <c:catAx>
        <c:axId val="2385701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8896640"/>
        <c:crosses val="autoZero"/>
        <c:auto val="1"/>
        <c:lblAlgn val="ctr"/>
        <c:lblOffset val="100"/>
        <c:noMultiLvlLbl val="0"/>
      </c:catAx>
      <c:valAx>
        <c:axId val="23889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57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тяжелый  травматизм (чел.)</c:v>
                </c:pt>
              </c:strCache>
            </c:strRef>
          </c:tx>
          <c:marker>
            <c:symbol val="none"/>
          </c:marker>
          <c:cat>
            <c:strRef>
              <c:f>Лист1!$B$2:$H$2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месяцев 2022 </c:v>
                </c:pt>
              </c:strCache>
            </c:strRef>
          </c:cat>
          <c:val>
            <c:numRef>
              <c:f>Лист1!$B$3:$H$3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10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аварийность</c:v>
                </c:pt>
              </c:strCache>
            </c:strRef>
          </c:tx>
          <c:marker>
            <c:symbol val="none"/>
          </c:marker>
          <c:cat>
            <c:strRef>
              <c:f>Лист1!$B$2:$H$2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месяцев 2022 </c:v>
                </c:pt>
              </c:strCache>
            </c:str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ymbol val="none"/>
          </c:marker>
          <c:cat>
            <c:strRef>
              <c:f>Лист1!$B$2:$H$2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месяцев 2022 </c:v>
                </c:pt>
              </c:strCache>
            </c:strRef>
          </c:cat>
          <c:val>
            <c:numRef>
              <c:f>Лист1!$B$5:$H$5</c:f>
              <c:numCache>
                <c:formatCode>General</c:formatCode>
                <c:ptCount val="7"/>
                <c:pt idx="0">
                  <c:v>5</c:v>
                </c:pt>
                <c:pt idx="1">
                  <c:v>11</c:v>
                </c:pt>
                <c:pt idx="2">
                  <c:v>5</c:v>
                </c:pt>
                <c:pt idx="3">
                  <c:v>6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Всего случаев травматизма</c:v>
                </c:pt>
              </c:strCache>
            </c:strRef>
          </c:tx>
          <c:marker>
            <c:symbol val="none"/>
          </c:marker>
          <c:cat>
            <c:strRef>
              <c:f>Лист1!$B$2:$H$2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9 месяцев 2022 </c:v>
                </c:pt>
              </c:strCache>
            </c:strRef>
          </c:cat>
          <c:val>
            <c:numRef>
              <c:f>Лист1!$B$6:$H$6</c:f>
              <c:numCache>
                <c:formatCode>General</c:formatCode>
                <c:ptCount val="7"/>
                <c:pt idx="0">
                  <c:v>12</c:v>
                </c:pt>
                <c:pt idx="1">
                  <c:v>17</c:v>
                </c:pt>
                <c:pt idx="2">
                  <c:v>10</c:v>
                </c:pt>
                <c:pt idx="3">
                  <c:v>16</c:v>
                </c:pt>
                <c:pt idx="4">
                  <c:v>3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911232"/>
        <c:axId val="96882688"/>
      </c:lineChart>
      <c:catAx>
        <c:axId val="21491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6882688"/>
        <c:crosses val="autoZero"/>
        <c:auto val="1"/>
        <c:lblAlgn val="ctr"/>
        <c:lblOffset val="100"/>
        <c:noMultiLvlLbl val="0"/>
      </c:catAx>
      <c:valAx>
        <c:axId val="9688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49112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Лист2!$A$6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Лист2!$B$3:$C$5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Лист2!$B$6:$C$6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Лист2!$A$7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286E-3"/>
                  <c:y val="0.21759259259259259"/>
                </c:manualLayout>
              </c:layout>
              <c:numFmt formatCode="#,##0.00" sourceLinked="0"/>
              <c:spPr>
                <a:ln>
                  <a:solidFill>
                    <a:schemeClr val="bg1">
                      <a:alpha val="7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6.4814814814814811E-2"/>
                </c:manualLayout>
              </c:layout>
              <c:numFmt formatCode="#,##0.00" sourceLinked="0"/>
              <c:spPr>
                <a:ln>
                  <a:solidFill>
                    <a:schemeClr val="bg1">
                      <a:alpha val="70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ln>
                <a:solidFill>
                  <a:schemeClr val="bg1">
                    <a:alpha val="70000"/>
                  </a:schemeClr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Лист2!$B$3:$C$5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Лист2!$B$7:$C$7</c:f>
              <c:numCache>
                <c:formatCode>General</c:formatCode>
                <c:ptCount val="2"/>
                <c:pt idx="0">
                  <c:v>569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001472"/>
        <c:axId val="36367744"/>
        <c:axId val="0"/>
      </c:bar3DChart>
      <c:catAx>
        <c:axId val="350014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36367744"/>
        <c:crosses val="autoZero"/>
        <c:auto val="1"/>
        <c:lblAlgn val="ctr"/>
        <c:lblOffset val="100"/>
        <c:noMultiLvlLbl val="0"/>
      </c:catAx>
      <c:valAx>
        <c:axId val="363677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0014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Лист2!$B$40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spPr>
              <a:ln>
                <a:solidFill>
                  <a:schemeClr val="bg1">
                    <a:alpha val="67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Лист2!$A$41:$A$47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Лист2!$B$41:$B$47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Лист2!$C$40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spPr>
              <a:ln>
                <a:solidFill>
                  <a:schemeClr val="bg1">
                    <a:alpha val="67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Лист2!$A$41:$A$47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Лист2!$C$41:$C$47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74208"/>
        <c:axId val="136709248"/>
      </c:barChart>
      <c:catAx>
        <c:axId val="12897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136709248"/>
        <c:crosses val="autoZero"/>
        <c:auto val="1"/>
        <c:lblAlgn val="ctr"/>
        <c:lblOffset val="100"/>
        <c:noMultiLvlLbl val="0"/>
      </c:catAx>
      <c:valAx>
        <c:axId val="13670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974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Г!$A$21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Г!$B$20:$C$20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Г!$B$21:$C$21</c:f>
              <c:numCache>
                <c:formatCode>General</c:formatCode>
                <c:ptCount val="2"/>
                <c:pt idx="0">
                  <c:v>216</c:v>
                </c:pt>
                <c:pt idx="1">
                  <c:v>144</c:v>
                </c:pt>
              </c:numCache>
            </c:numRef>
          </c:val>
        </c:ser>
        <c:ser>
          <c:idx val="1"/>
          <c:order val="1"/>
          <c:tx>
            <c:strRef>
              <c:f>Г!$A$22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Г!$B$20:$C$20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Г!$B$22:$C$22</c:f>
              <c:numCache>
                <c:formatCode>General</c:formatCode>
                <c:ptCount val="2"/>
                <c:pt idx="0">
                  <c:v>569</c:v>
                </c:pt>
                <c:pt idx="1">
                  <c:v>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84448"/>
        <c:axId val="97069696"/>
      </c:barChart>
      <c:catAx>
        <c:axId val="96984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97069696"/>
        <c:crosses val="autoZero"/>
        <c:auto val="1"/>
        <c:lblAlgn val="ctr"/>
        <c:lblOffset val="100"/>
        <c:noMultiLvlLbl val="0"/>
      </c:catAx>
      <c:valAx>
        <c:axId val="9706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844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Г!$B$48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Г!$A$49:$A$59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Г!$B$49:$B$59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Г!$C$48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Г!$A$49:$A$59</c:f>
              <c:strCache>
                <c:ptCount val="1"/>
                <c:pt idx="0">
                  <c:v>Вынесено предостереждений </c:v>
                </c:pt>
              </c:strCache>
            </c:strRef>
          </c:cat>
          <c:val>
            <c:numRef>
              <c:f>Г!$C$49:$C$59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036160"/>
        <c:axId val="161037696"/>
      </c:barChart>
      <c:catAx>
        <c:axId val="161036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u="sng"/>
            </a:pPr>
            <a:endParaRPr lang="ru-RU"/>
          </a:p>
        </c:txPr>
        <c:crossAx val="161037696"/>
        <c:crosses val="autoZero"/>
        <c:auto val="1"/>
        <c:lblAlgn val="ctr"/>
        <c:lblOffset val="100"/>
        <c:noMultiLvlLbl val="0"/>
      </c:catAx>
      <c:valAx>
        <c:axId val="16103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036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Г!$B$34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Г!$A$35:$A$46</c:f>
              <c:strCache>
                <c:ptCount val="5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граждан</c:v>
                </c:pt>
                <c:pt idx="4">
                  <c:v>адм. приостановление деятельности </c:v>
                </c:pt>
              </c:strCache>
            </c:strRef>
          </c:cat>
          <c:val>
            <c:numRef>
              <c:f>Г!$B$35:$B$46</c:f>
              <c:numCache>
                <c:formatCode>General</c:formatCode>
                <c:ptCount val="5"/>
                <c:pt idx="0">
                  <c:v>58</c:v>
                </c:pt>
                <c:pt idx="1">
                  <c:v>12</c:v>
                </c:pt>
                <c:pt idx="2">
                  <c:v>42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Г!$C$34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Г!$A$35:$A$46</c:f>
              <c:strCache>
                <c:ptCount val="5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граждан</c:v>
                </c:pt>
                <c:pt idx="4">
                  <c:v>адм. приостановление деятельности </c:v>
                </c:pt>
              </c:strCache>
            </c:strRef>
          </c:cat>
          <c:val>
            <c:numRef>
              <c:f>Г!$C$35:$C$46</c:f>
              <c:numCache>
                <c:formatCode>General</c:formatCode>
                <c:ptCount val="5"/>
                <c:pt idx="0">
                  <c:v>18</c:v>
                </c:pt>
                <c:pt idx="1">
                  <c:v>2</c:v>
                </c:pt>
                <c:pt idx="2">
                  <c:v>16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872000"/>
        <c:axId val="128922368"/>
      </c:barChart>
      <c:catAx>
        <c:axId val="1238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8922368"/>
        <c:crosses val="autoZero"/>
        <c:auto val="1"/>
        <c:lblAlgn val="ctr"/>
        <c:lblOffset val="100"/>
        <c:noMultiLvlLbl val="0"/>
      </c:catAx>
      <c:valAx>
        <c:axId val="12892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8720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001988545599785"/>
          <c:y val="4.0763711288969877E-2"/>
          <c:w val="0.43448131093396392"/>
          <c:h val="0.535536665251619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Лист2!$B$30</c:f>
              <c:strCache>
                <c:ptCount val="1"/>
                <c:pt idx="0">
                  <c:v>2021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032821443337513E-3"/>
                  <c:y val="-4.79073200829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065642886675503E-3"/>
                  <c:y val="-5.090152758808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79073200829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>
                <a:solidFill>
                  <a:schemeClr val="accent1">
                    <a:alpha val="84000"/>
                  </a:schemeClr>
                </a:solidFill>
              </a:ln>
            </c:spPr>
            <c:txPr>
              <a:bodyPr/>
              <a:lstStyle/>
              <a:p>
                <a:pPr>
                  <a:defRPr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Лист2!$A$31:$A$36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Лист2!$B$31:$B$36</c:f>
              <c:numCache>
                <c:formatCode>General</c:formatCode>
                <c:ptCount val="6"/>
                <c:pt idx="0">
                  <c:v>58</c:v>
                </c:pt>
                <c:pt idx="1">
                  <c:v>12</c:v>
                </c:pt>
                <c:pt idx="2">
                  <c:v>46</c:v>
                </c:pt>
                <c:pt idx="3">
                  <c:v>5418</c:v>
                </c:pt>
                <c:pt idx="4">
                  <c:v>4350</c:v>
                </c:pt>
                <c:pt idx="5">
                  <c:v>1068</c:v>
                </c:pt>
              </c:numCache>
            </c:numRef>
          </c:val>
        </c:ser>
        <c:ser>
          <c:idx val="1"/>
          <c:order val="1"/>
          <c:tx>
            <c:strRef>
              <c:f>Лист2!$C$30</c:f>
              <c:strCache>
                <c:ptCount val="1"/>
                <c:pt idx="0">
                  <c:v>9 месяцев 2022 года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0164107216687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32587947377623E-2"/>
                  <c:y val="5.688994259844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14927793767578E-3"/>
                  <c:y val="8.5725575459569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411559228665948E-2"/>
                  <c:y val="5.1585244262497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>
                <a:solidFill>
                  <a:srgbClr val="FFC000">
                    <a:alpha val="77000"/>
                  </a:srgbClr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Лист2!$A$31:$A$36</c:f>
              <c:strCache>
                <c:ptCount val="6"/>
                <c:pt idx="0">
                  <c:v>привлечено к адм.ответственности, в т.ч.:</c:v>
                </c:pt>
                <c:pt idx="1">
                  <c:v>юридических лиц</c:v>
                </c:pt>
                <c:pt idx="2">
                  <c:v>должностных лиц </c:v>
                </c:pt>
                <c:pt idx="3">
                  <c:v>Сумма наложенных штрафов , в т.ч.:</c:v>
                </c:pt>
                <c:pt idx="4">
                  <c:v>на юридических лиц</c:v>
                </c:pt>
                <c:pt idx="5">
                  <c:v>на должностных лиц </c:v>
                </c:pt>
              </c:strCache>
            </c:strRef>
          </c:cat>
          <c:val>
            <c:numRef>
              <c:f>Лист2!$C$31:$C$36</c:f>
              <c:numCache>
                <c:formatCode>General</c:formatCode>
                <c:ptCount val="6"/>
                <c:pt idx="0">
                  <c:v>16</c:v>
                </c:pt>
                <c:pt idx="1">
                  <c:v>1</c:v>
                </c:pt>
                <c:pt idx="2">
                  <c:v>15</c:v>
                </c:pt>
                <c:pt idx="3">
                  <c:v>1480</c:v>
                </c:pt>
                <c:pt idx="4">
                  <c:v>1300</c:v>
                </c:pt>
                <c:pt idx="5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894336"/>
        <c:axId val="98464128"/>
        <c:axId val="0"/>
      </c:bar3DChart>
      <c:catAx>
        <c:axId val="9689433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000" b="1"/>
            </a:pPr>
            <a:endParaRPr lang="ru-RU"/>
          </a:p>
        </c:txPr>
        <c:crossAx val="98464128"/>
        <c:crosses val="autoZero"/>
        <c:auto val="1"/>
        <c:lblAlgn val="ctr"/>
        <c:lblOffset val="100"/>
        <c:noMultiLvlLbl val="0"/>
      </c:catAx>
      <c:valAx>
        <c:axId val="9846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689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4553352877481"/>
          <c:y val="0.18511059801272162"/>
          <c:w val="0.27523067232118681"/>
          <c:h val="0.50052917312955747"/>
        </c:manualLayout>
      </c:layout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Лист3!$A$10</c:f>
              <c:strCache>
                <c:ptCount val="1"/>
                <c:pt idx="0">
                  <c:v>Проведено проверок </c:v>
                </c:pt>
              </c:strCache>
            </c:strRef>
          </c:tx>
          <c:invertIfNegative val="0"/>
          <c:dLbls>
            <c:spPr>
              <a:ln>
                <a:solidFill>
                  <a:schemeClr val="accent1">
                    <a:lumMod val="60000"/>
                    <a:lumOff val="40000"/>
                    <a:alpha val="67000"/>
                  </a:scheme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Лист3!$B$9:$C$9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Лист3!$B$10:$C$10</c:f>
              <c:numCache>
                <c:formatCode>General</c:formatCode>
                <c:ptCount val="2"/>
                <c:pt idx="0">
                  <c:v>17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Лист3!$A$11</c:f>
              <c:strCache>
                <c:ptCount val="1"/>
                <c:pt idx="0">
                  <c:v>выявлено нарушений</c:v>
                </c:pt>
              </c:strCache>
            </c:strRef>
          </c:tx>
          <c:invertIfNegative val="0"/>
          <c:dLbls>
            <c:spPr>
              <a:ln>
                <a:solidFill>
                  <a:srgbClr val="FFC000">
                    <a:alpha val="67000"/>
                  </a:srgbClr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Лист3!$B$9:$C$9</c:f>
              <c:strCache>
                <c:ptCount val="2"/>
                <c:pt idx="0">
                  <c:v>2021 год </c:v>
                </c:pt>
                <c:pt idx="1">
                  <c:v>9 месяцев 2022 года</c:v>
                </c:pt>
              </c:strCache>
            </c:strRef>
          </c:cat>
          <c:val>
            <c:numRef>
              <c:f>Лист3!$B$11:$C$11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50848"/>
        <c:axId val="89579520"/>
      </c:barChart>
      <c:catAx>
        <c:axId val="8955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u="sng"/>
            </a:pPr>
            <a:endParaRPr lang="ru-RU"/>
          </a:p>
        </c:txPr>
        <c:crossAx val="89579520"/>
        <c:crosses val="autoZero"/>
        <c:auto val="1"/>
        <c:lblAlgn val="ctr"/>
        <c:lblOffset val="100"/>
        <c:noMultiLvlLbl val="0"/>
      </c:catAx>
      <c:valAx>
        <c:axId val="8957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5508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u="sng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0.09459</cdr:x>
      <cdr:y>0.92091</cdr:y>
    </cdr:from>
    <cdr:to>
      <cdr:x>0.9239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4056" y="3881480"/>
          <a:ext cx="4419048" cy="33333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0.14765</cdr:x>
      <cdr:y>0.92154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76160" y="4246930"/>
          <a:ext cx="4480425" cy="36158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0.19182</cdr:x>
      <cdr:y>0.92306</cdr:y>
    </cdr:from>
    <cdr:to>
      <cdr:x>0.95499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10925" y="4023026"/>
          <a:ext cx="4419983" cy="33530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445A-ACEE-43BA-9809-7FB4E01D5E5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78FB6-DE59-4A32-BF57-F47A1DD67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20C5-5B33-451C-A453-45CFD2796A6F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3327-9DF7-4C9B-B3FB-DC0B1EE5AD6E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981-0574-47D3-8074-DDD8E2FC0D87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578C-CD10-460F-B423-E868BAD9A45A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5C14-5304-4576-8BCB-E8C35C86ADBC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740DB-B383-4C34-BE9F-5243CB34A075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5E90-BFED-411A-8C14-15353B1E358C}" type="datetime1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6C35-E865-45DC-8DDD-311361DDF752}" type="datetime1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7097-4395-4839-A26E-2C9B74C35A39}" type="datetime1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FA9F-8C54-4437-90A7-BCA5CC0AA982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50D6-5FB3-44AC-89D9-F1D5EE99A182}" type="datetime1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B17C-A95E-410C-A34E-50E53E51FCDE}" type="datetime1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Microsoft_Excel13.xlsx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Microsoft_Excel15.xlsx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738" y="2708920"/>
            <a:ext cx="7772400" cy="1470025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rebuchet MS"/>
                <a:ea typeface="+mn-ea"/>
                <a:cs typeface="+mn-cs"/>
              </a:rPr>
            </a:b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ДОКЛАД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 ПРАВОПРИМЕНИТЕЛЬНОЙ ПРАКТИКИ</a:t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КОНТРОЛЬНО-НАДЗОРНОЙ ДЕЯТЕЛЬНОСТИ 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ЗАБАЙКАЛЬСКОМ УПРАВЛЕНИИ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ФЕДЕРАЛЬНОЙ СЛУЖБЫ ПО ЭКОЛОГИЧЕСКОМУ, ТЕХНОЛОГИЧЕСКОМУ И АТОМНОМУ НАДЗОРУ</a:t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ОБЛАСТИ ПРОМЫШЛЕННОЙ БЕЗОПАСНОСТИ </a:t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27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МЕСЯЦЕВ 2022 г.</a:t>
            </a:r>
            <a:br>
              <a:rPr lang="ru-RU" sz="27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Чита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 октября 2022 г.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504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Забайкальское  управление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reflection blurRad="6350"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экологическому, технологическому и атомному надзору</a:t>
            </a:r>
            <a:endParaRPr lang="ru-RU" sz="2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99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3260" y="30224"/>
            <a:ext cx="8010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Маркшейдерские работы и  безопасность недропользования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2432"/>
              </p:ext>
            </p:extLst>
          </p:nvPr>
        </p:nvGraphicFramePr>
        <p:xfrm>
          <a:off x="107504" y="2060848"/>
          <a:ext cx="4572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24667"/>
              </p:ext>
            </p:extLst>
          </p:nvPr>
        </p:nvGraphicFramePr>
        <p:xfrm>
          <a:off x="4574723" y="2060848"/>
          <a:ext cx="424575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7075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652861"/>
              </p:ext>
            </p:extLst>
          </p:nvPr>
        </p:nvGraphicFramePr>
        <p:xfrm>
          <a:off x="100188" y="1916832"/>
          <a:ext cx="85042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8890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Маркшейдерские работы и  безопасность недропользования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Объекты нефтехимической и нефтеперерабатывающей промышленности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67256"/>
              </p:ext>
            </p:extLst>
          </p:nvPr>
        </p:nvGraphicFramePr>
        <p:xfrm>
          <a:off x="251520" y="2057400"/>
          <a:ext cx="5040560" cy="425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362446"/>
              </p:ext>
            </p:extLst>
          </p:nvPr>
        </p:nvGraphicFramePr>
        <p:xfrm>
          <a:off x="4067175" y="2996952"/>
          <a:ext cx="5076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6" imgW="5076943" imgH="1466985" progId="Excel.Sheet.12">
                  <p:embed/>
                </p:oleObj>
              </mc:Choice>
              <mc:Fallback>
                <p:oleObj name="Лист" r:id="rId6" imgW="5076943" imgH="1466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67175" y="2996952"/>
                        <a:ext cx="5076825" cy="146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610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1028" y="288902"/>
            <a:ext cx="7711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газораспределения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газопотребления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18244"/>
              </p:ext>
            </p:extLst>
          </p:nvPr>
        </p:nvGraphicFramePr>
        <p:xfrm>
          <a:off x="179512" y="1988840"/>
          <a:ext cx="485724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21490"/>
              </p:ext>
            </p:extLst>
          </p:nvPr>
        </p:nvGraphicFramePr>
        <p:xfrm>
          <a:off x="3943350" y="2204864"/>
          <a:ext cx="52006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Лист" r:id="rId6" imgW="5200751" imgH="1304857" progId="Excel.Sheet.12">
                  <p:embed/>
                </p:oleObj>
              </mc:Choice>
              <mc:Fallback>
                <p:oleObj name="Лист" r:id="rId6" imgW="5200751" imgH="13048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3350" y="2204864"/>
                        <a:ext cx="5200650" cy="130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376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28890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Взрывоопасные и химически опасные производства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496756"/>
              </p:ext>
            </p:extLst>
          </p:nvPr>
        </p:nvGraphicFramePr>
        <p:xfrm>
          <a:off x="323528" y="2132856"/>
          <a:ext cx="45365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956111"/>
              </p:ext>
            </p:extLst>
          </p:nvPr>
        </p:nvGraphicFramePr>
        <p:xfrm>
          <a:off x="3563888" y="1988840"/>
          <a:ext cx="5328592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1754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903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Производство, хранение и применение взрывчатых материалов промышленного назначения и средств инициирования.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56294"/>
              </p:ext>
            </p:extLst>
          </p:nvPr>
        </p:nvGraphicFramePr>
        <p:xfrm>
          <a:off x="107504" y="1988840"/>
          <a:ext cx="48245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557524"/>
              </p:ext>
            </p:extLst>
          </p:nvPr>
        </p:nvGraphicFramePr>
        <p:xfrm>
          <a:off x="3851920" y="1916832"/>
          <a:ext cx="504056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577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3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52634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Транспортирование опасных веществ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75986" y="30107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 Забайкальскому краю и Республике Бурятия за отчетный период </a:t>
            </a:r>
            <a:r>
              <a:rPr lang="ru-RU" dirty="0" smtClean="0"/>
              <a:t>9 месяцев 2022 года была проведена </a:t>
            </a:r>
            <a:r>
              <a:rPr lang="ru-RU" dirty="0"/>
              <a:t>1 проверка внеплановая по контролю ранее выданного предписания по Республике Бурятия.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6223" y="2132856"/>
            <a:ext cx="41715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 месяцев 2022 года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9181" y="28722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 2021 год проведено 12 проверок объектов транспортирования опасных веществ. Выявлено 12 нарушений обязательных требований, привлечено к административной ответственности  одно должностное лицо на сумму 40 </a:t>
            </a:r>
            <a:r>
              <a:rPr lang="ru-RU" dirty="0" err="1" smtClean="0"/>
              <a:t>т.р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460" y="2132856"/>
            <a:ext cx="41715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93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3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343929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Взрывопожароопасные объекты хранения и переработки растительного сырья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5986" y="301075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По Забайкальскому краю и Республике Бурятия за отчетный период </a:t>
            </a:r>
            <a:r>
              <a:rPr lang="ru-RU" dirty="0" smtClean="0"/>
              <a:t>9 месяцев 2022 года была проведена 1 плановая проверка, выявлено 6 нарушений обязательных требований , выдано  одно предупреждение взамен выдачи административного штрафа в соответствии с требованиями ст. 9.1 КоАП РФ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6223" y="2132856"/>
            <a:ext cx="41715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 месяцев 2022 года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29181" y="28722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За 2021 год проведено 5 проверок. Выявлено 17 нарушений обязательных требований, привлечено к административной ответственности  одно должностное лицо на сумму 40 </a:t>
            </a:r>
            <a:r>
              <a:rPr lang="ru-RU" dirty="0" err="1" smtClean="0"/>
              <a:t>т.р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4460" y="2132856"/>
            <a:ext cx="417152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2021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77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903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Опасные производственные объекты, на которых используется оборудование, работающее под избыточным давлением более 0,07 МПа или при температуре нагрева воды 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115°С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652459"/>
              </p:ext>
            </p:extLst>
          </p:nvPr>
        </p:nvGraphicFramePr>
        <p:xfrm>
          <a:off x="179512" y="1806968"/>
          <a:ext cx="4499992" cy="47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527263"/>
              </p:ext>
            </p:extLst>
          </p:nvPr>
        </p:nvGraphicFramePr>
        <p:xfrm>
          <a:off x="3491880" y="1806969"/>
          <a:ext cx="5791572" cy="4358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4188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90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Объекты, на которых используются стационарно установленные грузоподъемные сооружения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06969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 надзором Забайкальского управления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находятся 2515 грузоподъемных устройств, из них:  Забайкальский край  -  1374,  Республика Бурятия - 1141, из них: - кранов отечественного производства –2031 (Забайкальский край – 1046,  Республика  Бурятия  -  985) и  345 импортных кранов (Забайкальский край -  226, Республика Бурятия  - 128).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Кроме того, надзору подлежат другие виды технических устройств: - подъемники (вышки) – 352 (Забайкальский край - 222, Республика  Бурятия – 130), строительные подъемники – 15 (Забайкальский край - 13, Республика  Бурятия – 2).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Число поднадзорных грузоподъемных технических устройств, отработавших нормативный срок службы, равняется 1699 единицам (Забайкальский край - 909, Республика Бурятия – 790),  в том числе: - кранов – 1542 (Забайкальский край - 807, Республика Бурятия – 735), - подъемников (вышек) – 154 (Забайкальский край - 99, Республика Бурятия – 55).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8" y="4005064"/>
            <a:ext cx="8887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отчетный период  поставлено на учет 103 подъемных сооружений (по За-байкальскому краю – 71,  по Республике Бурятия - 32). Проводится работа по вводу в эксплуатации лифтов - за отчетный период подано в управление 41 заявление, оказано 32 услуги по вводу в эксплуатацию лифтов, после осуществления их монтажа в связи с заменой или модернизации.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757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470" y="2276872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40005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мероприятия -доведение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сведения подконтрольных организаций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недопустимых действиях в рамках эксплуатации опасных производственных объектов и последствиях нарушений требований промышленной безопасности, а также о санкциях, применяемых к нарушителям.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3588" y="49148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проведения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7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0698" y="2060848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Забайкальское управление </a:t>
            </a:r>
            <a:r>
              <a:rPr lang="ru-RU" dirty="0" err="1" smtClean="0"/>
              <a:t>Ростехнадзора</a:t>
            </a:r>
            <a:r>
              <a:rPr lang="ru-RU" dirty="0" smtClean="0"/>
              <a:t>, </a:t>
            </a:r>
            <a:r>
              <a:rPr lang="ru-RU" dirty="0"/>
              <a:t>являясь органом федерального государственного надзора в области промышленной безопасности, федерального государственного энергетического надзора, федерального государственного контроля (надзора) за соблюдением требований законодательства об энергосбережении и о повышении энергетической эффективности,  федерального государственного надзора в области безопасности гидротехнических сооружений, федерального государственного строительного надзора (за исключением вопросов федерального государственного строительного надзора в области использования атомной энергии) и федерального государственного надзора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 объектов капитального строительства, осуществляет контроль за соблюдением  подконтрольными организациями требований   нормативных правовых актов на территориях Забайкальского края и Республики Бурятия.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96602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Полномочия Забайкальского управления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5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161766"/>
              </p:ext>
            </p:extLst>
          </p:nvPr>
        </p:nvGraphicFramePr>
        <p:xfrm>
          <a:off x="590514" y="1806969"/>
          <a:ext cx="8085942" cy="443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0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поднадзорных  опасных производственных объектов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150403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ПРОМЫШЛЕННОЙ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Аварийность и травматизм.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66772"/>
              </p:ext>
            </p:extLst>
          </p:nvPr>
        </p:nvGraphicFramePr>
        <p:xfrm>
          <a:off x="755576" y="2132856"/>
          <a:ext cx="77768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144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83787"/>
              </p:ext>
            </p:extLst>
          </p:nvPr>
        </p:nvGraphicFramePr>
        <p:xfrm>
          <a:off x="23775" y="1988840"/>
          <a:ext cx="433220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23807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Надзор за объектами угольной промышленности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09193"/>
              </p:ext>
            </p:extLst>
          </p:nvPr>
        </p:nvGraphicFramePr>
        <p:xfrm>
          <a:off x="5004048" y="1988840"/>
          <a:ext cx="3600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1802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2380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Надзор за объектами горнорудной и  нерудной промышленности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902989"/>
              </p:ext>
            </p:extLst>
          </p:nvPr>
        </p:nvGraphicFramePr>
        <p:xfrm>
          <a:off x="107504" y="1806969"/>
          <a:ext cx="4608512" cy="4502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467987"/>
              </p:ext>
            </p:extLst>
          </p:nvPr>
        </p:nvGraphicFramePr>
        <p:xfrm>
          <a:off x="4597865" y="2420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6886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23807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Надзор за объектами горнорудной и  нерудной промышленности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487835"/>
              </p:ext>
            </p:extLst>
          </p:nvPr>
        </p:nvGraphicFramePr>
        <p:xfrm>
          <a:off x="179512" y="1916832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36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136"/>
            <a:ext cx="9153877" cy="59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1" descr="fsetan_emblema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102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4547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Надзор за объектами угольной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промышленности.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005232"/>
              </p:ext>
            </p:extLst>
          </p:nvPr>
        </p:nvGraphicFramePr>
        <p:xfrm>
          <a:off x="-296473" y="1668135"/>
          <a:ext cx="9746822" cy="521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27258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13135</TotalTime>
  <Words>688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 Microsoft Excel</vt:lpstr>
      <vt:lpstr>      ДОКЛАД О ПРАВОПРИМЕНИТЕЛЬНОЙ ПРАКТИКИ КОНТРОЛЬНО-НАДЗОРНОЙ ДЕЯТЕЛЬНОСТИ  В ЗАБАЙКАЛЬСКОМ УПРАВЛЕНИИ ФЕДЕРАЛЬНОЙ СЛУЖБЫ ПО ЭКОЛОГИЧЕСКОМУ, ТЕХНОЛОГИЧЕСКОМУ И АТОМНОМУ НАДЗОРУ  В ОБЛАСТИ ПРОМЫШЛЕННОЙ БЕЗОПАСНОСТИ  ЗА 9 МЕСЯЦЕВ 2022 г.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ПРАВОПРИМЕНИТЕЛЬНОЙ ПРАКТИКИ КОНТРОЛЬНО-НАДЗОРНОЙ ДЕЯТЕЛЬНОСТИ  В ЗАБАЙКАЛЬСКОМ УПРАВЛЕНИИ ФЕДЕРАЛЬНОЙ СЛУЖБЫ ПО ЭКОЛОГИЧЕСКОМУ, ТЕХНОЛОГИЧЕСКОМУ И АТОМНОМУ НАДЗОРУ  В ОБЛАСТИ ПРОМЫШЛЕННОЙ БЕЗОПАСНОСТИ  ЗА 9 МЕСЯЦЕВ 2022 г.</dc:title>
  <dc:creator>Татьяна Е. Белозерова</dc:creator>
  <cp:lastModifiedBy>Татьяна Е. Белозерова</cp:lastModifiedBy>
  <cp:revision>22</cp:revision>
  <dcterms:created xsi:type="dcterms:W3CDTF">2022-01-27T02:48:18Z</dcterms:created>
  <dcterms:modified xsi:type="dcterms:W3CDTF">2022-10-27T02:30:37Z</dcterms:modified>
</cp:coreProperties>
</file>